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299" r:id="rId32"/>
    <p:sldId id="319" r:id="rId33"/>
    <p:sldId id="321" r:id="rId34"/>
    <p:sldId id="322" r:id="rId35"/>
    <p:sldId id="300" r:id="rId36"/>
    <p:sldId id="271" r:id="rId37"/>
    <p:sldId id="273" r:id="rId38"/>
    <p:sldId id="272" r:id="rId39"/>
    <p:sldId id="270" r:id="rId40"/>
    <p:sldId id="352" r:id="rId41"/>
    <p:sldId id="351" r:id="rId42"/>
    <p:sldId id="280" r:id="rId43"/>
    <p:sldId id="281" r:id="rId44"/>
    <p:sldId id="289" r:id="rId45"/>
    <p:sldId id="278" r:id="rId46"/>
    <p:sldId id="274" r:id="rId47"/>
    <p:sldId id="275" r:id="rId48"/>
    <p:sldId id="276" r:id="rId49"/>
    <p:sldId id="341" r:id="rId50"/>
    <p:sldId id="347" r:id="rId51"/>
    <p:sldId id="282" r:id="rId52"/>
    <p:sldId id="283" r:id="rId53"/>
    <p:sldId id="277" r:id="rId54"/>
    <p:sldId id="344" r:id="rId55"/>
    <p:sldId id="345" r:id="rId56"/>
    <p:sldId id="336" r:id="rId57"/>
    <p:sldId id="285" r:id="rId58"/>
    <p:sldId id="286" r:id="rId59"/>
    <p:sldId id="287" r:id="rId60"/>
    <p:sldId id="288" r:id="rId61"/>
    <p:sldId id="290" r:id="rId62"/>
    <p:sldId id="284" r:id="rId63"/>
    <p:sldId id="293" r:id="rId64"/>
    <p:sldId id="291" r:id="rId65"/>
    <p:sldId id="328" r:id="rId66"/>
    <p:sldId id="329" r:id="rId67"/>
    <p:sldId id="306" r:id="rId68"/>
    <p:sldId id="317" r:id="rId69"/>
    <p:sldId id="318" r:id="rId70"/>
    <p:sldId id="330" r:id="rId71"/>
    <p:sldId id="338" r:id="rId72"/>
    <p:sldId id="334" r:id="rId73"/>
    <p:sldId id="301" r:id="rId74"/>
    <p:sldId id="302" r:id="rId75"/>
    <p:sldId id="303" r:id="rId76"/>
    <p:sldId id="304" r:id="rId77"/>
    <p:sldId id="343" r:id="rId78"/>
    <p:sldId id="305" r:id="rId79"/>
    <p:sldId id="331" r:id="rId80"/>
    <p:sldId id="353" r:id="rId81"/>
    <p:sldId id="323" r:id="rId82"/>
    <p:sldId id="333" r:id="rId83"/>
    <p:sldId id="310" r:id="rId84"/>
    <p:sldId id="308" r:id="rId85"/>
    <p:sldId id="307" r:id="rId86"/>
    <p:sldId id="342" r:id="rId87"/>
    <p:sldId id="312" r:id="rId88"/>
    <p:sldId id="311" r:id="rId89"/>
    <p:sldId id="309" r:id="rId90"/>
    <p:sldId id="332" r:id="rId91"/>
    <p:sldId id="314" r:id="rId92"/>
    <p:sldId id="315" r:id="rId93"/>
    <p:sldId id="324" r:id="rId94"/>
    <p:sldId id="325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299"/>
            <p14:sldId id="319"/>
            <p14:sldId id="321"/>
            <p14:sldId id="322"/>
            <p14:sldId id="300"/>
            <p14:sldId id="271"/>
            <p14:sldId id="273"/>
            <p14:sldId id="272"/>
            <p14:sldId id="270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4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4EF6F94-C3C9-4364-733B-EC65281B1A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02752"/>
            <a:ext cx="1072425" cy="1234229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E122DDC-8686-55DB-37CE-08B895CDB6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18" y="4702752"/>
            <a:ext cx="1072425" cy="123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B0F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B0F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/>
              <a:t>Countries have also </a:t>
            </a:r>
            <a:r>
              <a:rPr lang="en-CA" sz="1600"/>
              <a:t>been sorted </a:t>
            </a:r>
            <a:r>
              <a:rPr lang="en-CA" sz="1600" dirty="0"/>
              <a:t>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balance changed back and forth over time</a:t>
            </a:r>
          </a:p>
          <a:p>
            <a:endParaRPr lang="en-US" dirty="0"/>
          </a:p>
          <a:p>
            <a:r>
              <a:rPr lang="en-US" dirty="0"/>
              <a:t>Economic ‘history’ could now be visualized and explained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782762"/>
          </a:xfrm>
        </p:spPr>
        <p:txBody>
          <a:bodyPr>
            <a:normAutofit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257800" y="2590800"/>
            <a:ext cx="3429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2420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</a:t>
            </a:r>
            <a:r>
              <a:rPr lang="en-US"/>
              <a:t>, exports, debt)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Slopes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B0F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tasks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provides aids for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 by use, goal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16642"/>
              </p:ext>
            </p:extLst>
          </p:nvPr>
        </p:nvGraphicFramePr>
        <p:xfrm>
          <a:off x="685800" y="2523530"/>
          <a:ext cx="26268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482400" progId="Equation.DSMT4">
                  <p:embed/>
                </p:oleObj>
              </mc:Choice>
              <mc:Fallback>
                <p:oleObj name="Equation" r:id="rId3" imgW="1663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523530"/>
                        <a:ext cx="2626894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/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red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black lines</a:t>
            </a:r>
          </a:p>
          <a:p>
            <a:r>
              <a:rPr lang="en-US" sz="1600" b="1" dirty="0"/>
              <a:t>Cohorts</a:t>
            </a:r>
            <a:r>
              <a:rPr lang="en-US" sz="1600" dirty="0"/>
              <a:t> are shown by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combine some analysis (contours)  with display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276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Education: </a:t>
            </a:r>
            <a:r>
              <a:rPr lang="en-US" i="1" dirty="0"/>
              <a:t>France obscure </a:t>
            </a:r>
            <a:r>
              <a:rPr lang="en-US" dirty="0"/>
              <a:t>&amp; </a:t>
            </a:r>
            <a:r>
              <a:rPr lang="en-US" i="1" dirty="0"/>
              <a:t>France </a:t>
            </a:r>
            <a:r>
              <a:rPr lang="en-US" i="1" dirty="0" err="1"/>
              <a:t>éclairée</a:t>
            </a: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N. of France highest in education &amp; also property crime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2438400" y="2906713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also be classified by the number of variables,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worldmapper.com 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19190"/>
              </p:ext>
            </p:extLst>
          </p:nvPr>
        </p:nvGraphicFramePr>
        <p:xfrm>
          <a:off x="1600200" y="1923615"/>
          <a:ext cx="6638925" cy="469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8010293" imgH="5667068" progId="AcroExch.Document.7">
                  <p:embed/>
                </p:oleObj>
              </mc:Choice>
              <mc:Fallback>
                <p:oleObj name="Acrobat Document" r:id="rId3" imgW="8010293" imgH="566706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3615"/>
                        <a:ext cx="6638925" cy="4696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pages are well-designed according to data vis. Ideas: high impact graph + interpretive details &amp; explanation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905000"/>
            <a:ext cx="236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Vs. a scatterplot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819400"/>
            <a:ext cx="2790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Shouldn’t the axes be reversed?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Raymond Andrews &amp; Howard </a:t>
            </a:r>
            <a:r>
              <a:rPr lang="en-US" dirty="0" err="1"/>
              <a:t>Wainer</a:t>
            </a:r>
            <a:r>
              <a:rPr lang="en-US" dirty="0"/>
              <a:t>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72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2243356" y="629792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Tree of Philosophy of Love 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the evolution of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Llull’s</a:t>
            </a:r>
            <a:r>
              <a:rPr lang="en-US" dirty="0"/>
              <a:t> tree of science,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74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space-filling design: resolution ~ time</a:t>
            </a:r>
            <a:r>
              <a:rPr lang="en-US" altLang="en-US" sz="2000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sz="2000" baseline="30000" dirty="0"/>
              <a:t> </a:t>
            </a:r>
            <a:r>
              <a:rPr lang="en-US" altLang="en-US" sz="2000" dirty="0"/>
              <a:t>natural metaphors for roots, branches</a:t>
            </a:r>
            <a:endParaRPr lang="en-US" alt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75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81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/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shiny for R 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18374</TotalTime>
  <Words>5804</Words>
  <Application>Microsoft Office PowerPoint</Application>
  <PresentationFormat>On-screen Show (4:3)</PresentationFormat>
  <Paragraphs>790</Paragraphs>
  <Slides>94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Acrobat Document</vt:lpstr>
      <vt:lpstr>Varieties of information visualization</vt:lpstr>
      <vt:lpstr>So many types</vt:lpstr>
      <vt:lpstr>Classify by use, goal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Parallel Sets</vt:lpstr>
      <vt:lpstr>Sankey diagram</vt:lpstr>
      <vt:lpstr>Sankey diagram</vt:lpstr>
      <vt:lpstr>Generalized pairs plots</vt:lpstr>
      <vt:lpstr>3D: Iso-contour maps</vt:lpstr>
      <vt:lpstr>3D: Bivariate density estimation</vt:lpstr>
      <vt:lpstr>3D: population pyramid</vt:lpstr>
      <vt:lpstr>3D: scatterplot &amp; regression surface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Vs. a scatterplot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95</cp:revision>
  <dcterms:created xsi:type="dcterms:W3CDTF">2021-05-06T19:22:38Z</dcterms:created>
  <dcterms:modified xsi:type="dcterms:W3CDTF">2024-01-06T21:01:19Z</dcterms:modified>
</cp:coreProperties>
</file>